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93" r:id="rId3"/>
    <p:sldId id="294" r:id="rId4"/>
    <p:sldId id="258" r:id="rId5"/>
    <p:sldId id="309" r:id="rId6"/>
    <p:sldId id="257" r:id="rId7"/>
    <p:sldId id="271" r:id="rId8"/>
    <p:sldId id="298" r:id="rId9"/>
    <p:sldId id="296" r:id="rId10"/>
    <p:sldId id="299" r:id="rId11"/>
    <p:sldId id="300" r:id="rId12"/>
    <p:sldId id="301" r:id="rId13"/>
    <p:sldId id="302" r:id="rId14"/>
    <p:sldId id="303" r:id="rId15"/>
    <p:sldId id="304" r:id="rId16"/>
    <p:sldId id="326" r:id="rId17"/>
    <p:sldId id="327" r:id="rId18"/>
    <p:sldId id="305" r:id="rId19"/>
    <p:sldId id="318" r:id="rId20"/>
    <p:sldId id="310" r:id="rId21"/>
    <p:sldId id="312" r:id="rId22"/>
    <p:sldId id="307" r:id="rId23"/>
    <p:sldId id="311" r:id="rId24"/>
    <p:sldId id="328" r:id="rId25"/>
    <p:sldId id="315" r:id="rId26"/>
    <p:sldId id="329" r:id="rId27"/>
    <p:sldId id="330" r:id="rId28"/>
    <p:sldId id="313" r:id="rId29"/>
    <p:sldId id="314" r:id="rId30"/>
    <p:sldId id="317" r:id="rId31"/>
    <p:sldId id="31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m Coll" initials="JC" lastIdx="1" clrIdx="0">
    <p:extLst>
      <p:ext uri="{19B8F6BF-5375-455C-9EA6-DF929625EA0E}">
        <p15:presenceInfo xmlns:p15="http://schemas.microsoft.com/office/powerpoint/2012/main" userId="cb38a0473a9844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73" autoAdjust="0"/>
    <p:restoredTop sz="94660"/>
  </p:normalViewPr>
  <p:slideViewPr>
    <p:cSldViewPr snapToGrid="0">
      <p:cViewPr>
        <p:scale>
          <a:sx n="75" d="100"/>
          <a:sy n="75" d="100"/>
        </p:scale>
        <p:origin x="960" y="10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3T10:14:30.095" idx="1">
    <p:pos x="9166" y="2443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966C0-8CAA-4267-BD2F-339561E6BAE1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79F0B-8707-419B-949A-580F03F3F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43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http://iceland.carto.com/tables/iceland/embed_map?title=true&amp;description=true&amp;search=false&amp;shareable=false&amp;cartodb_logo=true&amp;sql=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79F0B-8707-419B-949A-580F03F3FE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0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https://www.youtube.com/watch?v=5oScAPFAVi0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79F0B-8707-419B-949A-580F03F3FE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74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https://www.youtube.com/watch?v=5oScAPFAVi0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79F0B-8707-419B-949A-580F03F3FE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1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https://www.youtube.com/watch?v=SJLDlasDLEU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79F0B-8707-419B-949A-580F03F3FE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679F-C2C9-4525-AB04-0224C82D5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E0D92-02F8-4603-A2E0-78654F38F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D1FE0-BC8B-4434-9633-A0242926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7217A-10DC-4294-9149-4F88B8488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2C88-657B-4E8F-9B58-E3B94044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1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966FB-6151-4AD6-AB26-6527136C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D7568-9F47-4C02-86A4-E2E7699E3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2B260-5CAA-40C5-B119-95A27BF7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64FF7-7FA1-4F8F-B73D-6A20B7A8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7150C-A2ED-46C0-A1C7-E491FFFB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8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55D85A-E67B-4C4B-9B07-5A3101D50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B1FAF-D2E1-4FA2-91CF-F0509DBE4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C3FBB-1C2A-49E5-8537-4373085E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0FE72-741C-429F-BEEE-CCD74493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42FAC-C605-43F5-8B85-799D2B36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02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A364-E0CC-4C7A-B208-C87EF440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67170-9B09-4018-AFF1-601A35B1A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D0D3-32C1-4B77-B100-C9624DBD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AB263-0241-45A2-B36E-8ACE7A7F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AE52E-7B28-48CB-A529-1FE3B1DE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0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D1B6-EFB6-4D4F-B238-2A3A887A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68FDE-4F18-4453-9ADE-85AC318DB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3A545-2BF7-490A-A723-F54E3675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D5374-D5F0-4173-9A57-51223C4C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1EBE-5F82-4547-9A9C-878454BD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8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CF0C-1EE7-4929-BB7E-CD5B6619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DDA1-2A42-454A-BB0C-F457A36DA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16577-CAD0-45C8-BA4A-0CF790E72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8078F-B6E9-417F-9E37-0FAC0D986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F0692-7F3B-450A-B2C6-6457723A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99E18-4ABE-475F-9291-B0092859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7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748B-D7E9-4B93-A6C9-D7F91964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F7CBD-214A-4396-845F-95FEEA1AD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A80FA-5AF5-4567-AB4C-ABD9597F5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F679A1-1CD0-4DD4-A363-324DE0F1B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6E322-150A-471D-9237-B33037DAF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5773B-4C4F-4CE9-980D-F7F66FE68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471ACF-C52B-4C99-9542-5AE3E3A5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A2860-2215-4275-8585-1614643A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9A25-52B7-43D0-B1F7-A2A6510F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230AC0-A3D1-40A8-9116-2841E499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48DDC5-7AD9-4F1C-9877-326550DD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B5A65-F5E8-4EC8-A122-65DC8583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53CB6-7381-410B-86DE-E2CF7EEA0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03980-191F-4B4B-A49C-104C8B07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6BCCD-29E3-48EB-881F-41ABE906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9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8580-002E-4BD5-B8E5-C1AC6790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2641C-F203-4317-AC5C-DC107DDCE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C4580-9704-43C5-86BF-3CEF3B5AE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F9180-91DF-4651-A8F5-B5F3C3F1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A5470-E337-4450-8DA6-6705B8D3C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21475-A4E3-4BB2-B95D-C620EF1B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AB51-FFF4-431B-84B7-43503854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9FCEF-4124-483C-8723-94A4A2F4A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96F88-7E4A-4B67-892D-AA0D53D24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9E6CD-A286-4BE9-8A4E-EB212D62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8E643-C3C5-48CA-A759-C9FD54F7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F532-9610-4B11-B0B7-E4CCB05E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1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1E4E7-90B1-4160-BF63-D80BCAA0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07BC1-7594-4022-BEC4-EE24A5181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B8C1C-0624-44A9-AC25-0E248D34A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01D5E-5AFF-4008-BD45-E9C160E5388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C971E-F0A2-441D-A949-67A32F807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5FB4D-E9E8-4EF2-BD4A-5379581F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5EB4B-FD51-43A4-A5F5-580C551D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1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90F6-E284-433F-BD86-2B2125DE82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147B4-8594-4770-8008-FA00F9545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82951-8E9C-4F32-A718-BE12CA79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6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EA8D-FD1E-485D-A2C0-846B0903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4FC41-C2AE-470A-A34F-F27667FC0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C0B4E-698C-4301-8BF3-8911EF0B2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20"/>
          <a:stretch/>
        </p:blipFill>
        <p:spPr>
          <a:xfrm>
            <a:off x="1911297" y="838200"/>
            <a:ext cx="8369405" cy="573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7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245D-6902-43E2-8C18-8EE214D8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B5ACC-AD53-496D-8C5F-BDFE86ADC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31104-9D9A-456E-B548-557B85BD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45" y="0"/>
            <a:ext cx="9060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21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089D-F5E9-45F0-BB4C-A5B4177C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41235-A268-4A08-9333-115090D88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27942-31E7-4E47-8846-83E418A81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32" y="0"/>
            <a:ext cx="900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0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BEB9E-4599-4CDE-A09B-E32CB2BC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Interpolation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E9654-66F2-4338-9D33-D934B7759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Every thing is related to everything else. Near things are more related than distant things (First law of geography) </a:t>
            </a:r>
          </a:p>
          <a:p>
            <a:r>
              <a:rPr lang="en-US" dirty="0"/>
              <a:t>Local interpolation </a:t>
            </a:r>
          </a:p>
          <a:p>
            <a:pPr lvl="1"/>
            <a:r>
              <a:rPr lang="en-US" dirty="0"/>
              <a:t>use nearby samples to estimate at an unsampled location </a:t>
            </a:r>
          </a:p>
          <a:p>
            <a:pPr lvl="1"/>
            <a:r>
              <a:rPr lang="en-US" dirty="0"/>
              <a:t>Near things are more similar than distant things </a:t>
            </a:r>
          </a:p>
          <a:p>
            <a:r>
              <a:rPr lang="en-US" dirty="0"/>
              <a:t>How can the first law of geography be used in spatial interpolation</a:t>
            </a:r>
          </a:p>
          <a:p>
            <a:pPr lvl="1"/>
            <a:r>
              <a:rPr lang="en-US" dirty="0"/>
              <a:t>Using nearby samples </a:t>
            </a:r>
          </a:p>
          <a:p>
            <a:pPr lvl="1"/>
            <a:r>
              <a:rPr lang="en-US" dirty="0"/>
              <a:t>How near is “nearby”? </a:t>
            </a:r>
          </a:p>
          <a:p>
            <a:pPr lvl="1"/>
            <a:r>
              <a:rPr lang="en-US" dirty="0"/>
              <a:t>How to combine nearby values? </a:t>
            </a:r>
          </a:p>
          <a:p>
            <a:r>
              <a:rPr lang="en-US" dirty="0"/>
              <a:t>Simple local interpolation methods </a:t>
            </a:r>
          </a:p>
          <a:p>
            <a:pPr lvl="1"/>
            <a:r>
              <a:rPr lang="en-US" dirty="0"/>
              <a:t>Nearest neighbor results into Thiessen’s polygons </a:t>
            </a:r>
          </a:p>
          <a:p>
            <a:pPr lvl="1"/>
            <a:r>
              <a:rPr lang="en-US" dirty="0"/>
              <a:t>Inverse distance weighted (IDW)</a:t>
            </a:r>
          </a:p>
        </p:txBody>
      </p:sp>
    </p:spTree>
    <p:extLst>
      <p:ext uri="{BB962C8B-B14F-4D97-AF65-F5344CB8AC3E}">
        <p14:creationId xmlns:p14="http://schemas.microsoft.com/office/powerpoint/2010/main" val="166094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AE9D-E444-47FF-9510-3AE4F9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97B32-3372-468F-8051-A6329FE8C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6C06B-4180-491C-9730-608376628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96" y="0"/>
            <a:ext cx="8935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4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9004-B0BE-4017-9D7E-1802C7E7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B6728-B1C6-41B0-9B0C-13CCA796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1377B-1529-4AE3-BB4B-298E4E15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57FB3-37A0-48E2-913A-78EB0EDCD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" t="15926" b="18642"/>
          <a:stretch/>
        </p:blipFill>
        <p:spPr>
          <a:xfrm>
            <a:off x="5757333" y="3580979"/>
            <a:ext cx="6434667" cy="32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6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9004-B0BE-4017-9D7E-1802C7E7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B6728-B1C6-41B0-9B0C-13CCA796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1377B-1529-4AE3-BB4B-298E4E15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AE9D-E444-47FF-9510-3AE4F9B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97B32-3372-468F-8051-A6329FE8C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6C06B-4180-491C-9730-608376628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196" y="0"/>
            <a:ext cx="8935608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0A24D72-25D4-43DF-88E0-7454100756F5}"/>
              </a:ext>
            </a:extLst>
          </p:cNvPr>
          <p:cNvSpPr/>
          <p:nvPr/>
        </p:nvSpPr>
        <p:spPr>
          <a:xfrm>
            <a:off x="939800" y="5494867"/>
            <a:ext cx="7535333" cy="136313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9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D2AF-2899-4409-A01A-B0A9592D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Quantify the Similarity (or difference) in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87DDD-53E3-4277-A226-F7B30D1F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locations close to each other are more likely to have similar values than two location that are far apart </a:t>
            </a:r>
          </a:p>
          <a:p>
            <a:pPr lvl="1"/>
            <a:r>
              <a:rPr lang="en-US" dirty="0"/>
              <a:t>spatial autocorrelation </a:t>
            </a:r>
          </a:p>
          <a:p>
            <a:r>
              <a:rPr lang="en-US" dirty="0"/>
              <a:t>How similar is a variable to itself in space? </a:t>
            </a:r>
          </a:p>
          <a:p>
            <a:pPr lvl="1"/>
            <a:r>
              <a:rPr lang="en-US" dirty="0"/>
              <a:t>Different variables have different (spatial) similarities </a:t>
            </a:r>
          </a:p>
          <a:p>
            <a:pPr lvl="1"/>
            <a:r>
              <a:rPr lang="en-US" dirty="0"/>
              <a:t>Same variable may have different similarity in different direction (anisotropy)</a:t>
            </a:r>
          </a:p>
          <a:p>
            <a:r>
              <a:rPr lang="en-US" dirty="0"/>
              <a:t>How to quantify (or model) the spatial similarity (or difference)? </a:t>
            </a:r>
          </a:p>
        </p:txBody>
      </p:sp>
    </p:spTree>
    <p:extLst>
      <p:ext uri="{BB962C8B-B14F-4D97-AF65-F5344CB8AC3E}">
        <p14:creationId xmlns:p14="http://schemas.microsoft.com/office/powerpoint/2010/main" val="175463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FC8D-A3C0-47EE-B912-EED91F0A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4321E-B6AB-47AC-87B1-C8E36FC9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it’s deterministic counterparts, Kriging considers the spatial relationships of the measured points.</a:t>
            </a:r>
          </a:p>
          <a:p>
            <a:pPr lvl="1"/>
            <a:r>
              <a:rPr lang="en-US" dirty="0"/>
              <a:t>This means that we can not only say what a value is at a given point, but also how certain we are of that prediction.</a:t>
            </a:r>
          </a:p>
          <a:p>
            <a:r>
              <a:rPr lang="en-US" dirty="0"/>
              <a:t>Kriging assumes that the distance or direction between sample points reflects a spatial correlation that can be used to explain variation in the surface. The Kriging tool fits a mathematical function to a specified number of points, or all points within a specified radius, to determine the output value for each location.</a:t>
            </a:r>
          </a:p>
        </p:txBody>
      </p:sp>
    </p:spTree>
    <p:extLst>
      <p:ext uri="{BB962C8B-B14F-4D97-AF65-F5344CB8AC3E}">
        <p14:creationId xmlns:p14="http://schemas.microsoft.com/office/powerpoint/2010/main" val="123914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2FB7-AEDB-4A6E-8D81-D04C8280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29719-7FCD-4761-8579-774E214B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7398D-B694-4F85-B331-6FB401FB5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9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3A49-6C78-41F4-BE49-95328E30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95078-6B35-40C7-A0F2-D7CE1BA9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A96A9-AB54-4341-BAED-74E913167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19" y="0"/>
            <a:ext cx="9990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D2D6-D0AD-4907-B633-12D9B143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3B70-0439-41CF-891B-C341FE54D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402BB-421F-4194-BCF6-3D3698D2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29" y="0"/>
            <a:ext cx="9566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67BB-4E3B-4606-B67C-B967DBD4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C35B2-573C-452C-AFD6-BEAC48798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534CA-7AC2-4700-9B1E-0CA9B8BCC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23" y="0"/>
            <a:ext cx="8968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06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7A86-F786-4D92-A041-016DC1CE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6BF59-395C-4DE3-9353-CD092105C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A3F29-B3AC-47A4-A0E2-F3CC2C5AA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569" y="0"/>
            <a:ext cx="849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50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5EB0-53F8-4C50-8FBF-911567D8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ADE12-57CF-4323-A24E-C2839492E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AE3CD-9A01-4388-B25E-255B087E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33" y="514350"/>
            <a:ext cx="7353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9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D2D6-D0AD-4907-B633-12D9B143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3B70-0439-41CF-891B-C341FE54D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73751-D338-403C-AD33-4E5BB405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50" y="0"/>
            <a:ext cx="960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88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8F16-F685-4746-AE75-6F4AEC8E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120A4-F6F3-4355-854C-DEA4CF239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3CAB0-F2DC-4F15-B683-618BCDAE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8" y="0"/>
            <a:ext cx="5460999" cy="3690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FD414D-DA0C-4803-A832-60071D9D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67" y="51723"/>
            <a:ext cx="5185819" cy="3638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9968DA-ACBC-4DB5-AC76-84C67B52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3429000"/>
            <a:ext cx="4700238" cy="342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EEEE4-DB0B-4288-A878-1405963C1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109" y="3346937"/>
            <a:ext cx="4944534" cy="34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46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D081-4BC6-421E-BB21-14CE2073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97947-B259-48E5-90F6-905F64B73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C7617-B214-4DFC-9233-2D8F17A4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" y="1203325"/>
            <a:ext cx="6044020" cy="4238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8E7A5-5FE1-458F-8E81-5B83D3D27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63" y="852488"/>
            <a:ext cx="604243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24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D2D6-D0AD-4907-B633-12D9B143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3B70-0439-41CF-891B-C341FE54D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220F8-C8B4-4128-8B1D-4B93C897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35" y="0"/>
            <a:ext cx="8597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01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D2D6-D0AD-4907-B633-12D9B143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3B70-0439-41CF-891B-C341FE54D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176FB-0ACA-4EC0-B101-2D5BE545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1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7D77-0777-4EED-BAE2-52FB2947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B9E2F-63DD-4774-B143-8712F2BE6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E62F2-B73D-4A63-922A-618AD341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1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4DC9-362C-484A-87ED-3F376069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0351-648E-4400-971F-91D604831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steve brule">
            <a:extLst>
              <a:ext uri="{FF2B5EF4-FFF2-40B4-BE49-F238E27FC236}">
                <a16:creationId xmlns:a16="http://schemas.microsoft.com/office/drawing/2014/main" id="{9B84FFEC-16D7-47DF-8B4B-AE844BAAC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79B88FC3-392B-4A24-AE24-221F363BBCFF}"/>
              </a:ext>
            </a:extLst>
          </p:cNvPr>
          <p:cNvSpPr/>
          <p:nvPr/>
        </p:nvSpPr>
        <p:spPr>
          <a:xfrm>
            <a:off x="6988098" y="1144588"/>
            <a:ext cx="4887951" cy="183995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what is a Correlogram?</a:t>
            </a:r>
          </a:p>
          <a:p>
            <a:pPr algn="ctr"/>
            <a:r>
              <a:rPr lang="en-US" dirty="0"/>
              <a:t>How do I get a Semi-Variogram?</a:t>
            </a:r>
          </a:p>
          <a:p>
            <a:pPr algn="ctr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03365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4DC9-362C-484A-87ED-3F376069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0351-648E-4400-971F-91D604831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85330-16CE-4AF1-AD17-2EB127BB4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70"/>
          <a:stretch/>
        </p:blipFill>
        <p:spPr>
          <a:xfrm>
            <a:off x="0" y="188468"/>
            <a:ext cx="12192000" cy="64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8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4CD2-D49A-4B87-8583-849B63D0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and 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28288-29FA-4594-8E94-8BB530DD5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Robustness and resistance are two aspects of insensitivity to assumptions about the nature of a set of data. </a:t>
            </a:r>
          </a:p>
          <a:p>
            <a:r>
              <a:rPr lang="en-US" dirty="0"/>
              <a:t>Robust methods are not sensitive to particular assumptions about the overall nature of the data. A robust method is not necessarily optimal in any particular circumstance, but performs reasonably well in most circumstances. </a:t>
            </a:r>
          </a:p>
          <a:p>
            <a:r>
              <a:rPr lang="en-US" dirty="0"/>
              <a:t>Resistant methods are not unduly influenced by a small number of outliers, or error data values. </a:t>
            </a:r>
          </a:p>
        </p:txBody>
      </p:sp>
    </p:spTree>
    <p:extLst>
      <p:ext uri="{BB962C8B-B14F-4D97-AF65-F5344CB8AC3E}">
        <p14:creationId xmlns:p14="http://schemas.microsoft.com/office/powerpoint/2010/main" val="81502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D1A2-8525-4D2A-885D-0ABD17DD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Interpolation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2D7DA-4943-4A29-80BA-8EE515BF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Deterministic</a:t>
            </a:r>
          </a:p>
          <a:p>
            <a:pPr lvl="1"/>
            <a:r>
              <a:rPr lang="en-US" dirty="0"/>
              <a:t>IDW (Inverse Distance Weighted) </a:t>
            </a:r>
          </a:p>
          <a:p>
            <a:pPr lvl="1"/>
            <a:r>
              <a:rPr lang="en-US" dirty="0"/>
              <a:t>Natural neighbor</a:t>
            </a:r>
          </a:p>
          <a:p>
            <a:pPr lvl="1"/>
            <a:r>
              <a:rPr lang="en-US" dirty="0"/>
              <a:t>Trend</a:t>
            </a:r>
          </a:p>
          <a:p>
            <a:pPr lvl="1"/>
            <a:r>
              <a:rPr lang="en-US" dirty="0"/>
              <a:t>Spline</a:t>
            </a:r>
          </a:p>
          <a:p>
            <a:pPr lvl="1"/>
            <a:r>
              <a:rPr lang="en-US" dirty="0"/>
              <a:t>Spline with Barriers</a:t>
            </a:r>
          </a:p>
          <a:p>
            <a:pPr lvl="1"/>
            <a:endParaRPr lang="en-US" dirty="0"/>
          </a:p>
          <a:p>
            <a:r>
              <a:rPr lang="en-US" dirty="0"/>
              <a:t>Geostatistical</a:t>
            </a:r>
          </a:p>
          <a:p>
            <a:pPr lvl="1"/>
            <a:r>
              <a:rPr lang="en-US" dirty="0"/>
              <a:t>Kriging</a:t>
            </a:r>
          </a:p>
          <a:p>
            <a:pPr lvl="1"/>
            <a:endParaRPr lang="en-US" dirty="0"/>
          </a:p>
          <a:p>
            <a:r>
              <a:rPr lang="en-US" dirty="0"/>
              <a:t>Methodological</a:t>
            </a:r>
          </a:p>
          <a:p>
            <a:pPr lvl="1"/>
            <a:r>
              <a:rPr lang="en-US" dirty="0"/>
              <a:t>Topo to Raster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5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C9E38F-5106-4454-AE8B-3601956A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Interpolation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C2EA7-653A-4CEF-91EA-9ED8105A5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official ESRI definition of kriging is “an interpolation technique in which the surrounding measured values are weighted to derive a predicted value for an unmeasured location’. </a:t>
            </a:r>
          </a:p>
          <a:p>
            <a:r>
              <a:rPr lang="en-US" dirty="0"/>
              <a:t>This basically means that measured values help to interpolate or define values for those that are unknown. </a:t>
            </a:r>
          </a:p>
          <a:p>
            <a:r>
              <a:rPr lang="en-US" dirty="0"/>
              <a:t>Kriging is different from other spatial interpolation techniques because it is able to assess the quality of predicted values and thus, not all points need to be measured and/or known (Chang, 2012).</a:t>
            </a:r>
          </a:p>
        </p:txBody>
      </p:sp>
    </p:spTree>
    <p:extLst>
      <p:ext uri="{BB962C8B-B14F-4D97-AF65-F5344CB8AC3E}">
        <p14:creationId xmlns:p14="http://schemas.microsoft.com/office/powerpoint/2010/main" val="25196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FA1C0-7969-4F71-8233-EB18531A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and the First Law of Geography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58DA-5BCB-45D9-8145-56BA871E1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Tobler’s First Law</a:t>
            </a:r>
          </a:p>
          <a:p>
            <a:r>
              <a:rPr lang="en-US" dirty="0"/>
              <a:t>“Everything is related to everything else, but near things are more closely related than distant things”</a:t>
            </a:r>
          </a:p>
          <a:p>
            <a:endParaRPr lang="en-US" dirty="0"/>
          </a:p>
          <a:p>
            <a:r>
              <a:rPr lang="en-US" dirty="0"/>
              <a:t>Interpolation: Determining unknown values from known measurements</a:t>
            </a:r>
          </a:p>
        </p:txBody>
      </p:sp>
    </p:spTree>
    <p:extLst>
      <p:ext uri="{BB962C8B-B14F-4D97-AF65-F5344CB8AC3E}">
        <p14:creationId xmlns:p14="http://schemas.microsoft.com/office/powerpoint/2010/main" val="20644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1EFD-6079-43F2-B022-9582039B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B0B6A-F9B6-4750-BD33-1C55F58CE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86426-18FB-483B-B934-6152EF02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7"/>
            <a:ext cx="5098776" cy="6822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20BC7-0360-480A-92C0-2FEF6C468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132" y="1508743"/>
            <a:ext cx="6891867" cy="42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56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332C-44FF-4809-91D0-8A18DB8A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Interpolation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6BF0-9C64-4EBF-9597-B7A476C53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Global interpolation </a:t>
            </a:r>
          </a:p>
          <a:p>
            <a:pPr lvl="1"/>
            <a:r>
              <a:rPr lang="en-US" dirty="0"/>
              <a:t>use all samples to estimate the value at an unsampled location </a:t>
            </a:r>
          </a:p>
          <a:p>
            <a:r>
              <a:rPr lang="en-US" dirty="0"/>
              <a:t>Data fitting using all the samples </a:t>
            </a:r>
          </a:p>
          <a:p>
            <a:pPr lvl="1"/>
            <a:r>
              <a:rPr lang="en-US" dirty="0"/>
              <a:t>Z=f(</a:t>
            </a:r>
            <a:r>
              <a:rPr lang="en-US" dirty="0" err="1"/>
              <a:t>x,y</a:t>
            </a:r>
            <a:r>
              <a:rPr lang="en-US" dirty="0"/>
              <a:t>) </a:t>
            </a:r>
          </a:p>
          <a:p>
            <a:r>
              <a:rPr lang="en-US" dirty="0"/>
              <a:t>Trend surface models (polynomial equations) </a:t>
            </a:r>
          </a:p>
          <a:p>
            <a:pPr lvl="1"/>
            <a:r>
              <a:rPr lang="en-US" dirty="0"/>
              <a:t>A first-order trend surface simply fit a 3D plane to all the sample points. </a:t>
            </a:r>
          </a:p>
          <a:p>
            <a:pPr lvl="2"/>
            <a:r>
              <a:rPr lang="en-US" dirty="0"/>
              <a:t>Z = 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x + b</a:t>
            </a:r>
            <a:r>
              <a:rPr lang="en-US" baseline="-25000" dirty="0"/>
              <a:t>2</a:t>
            </a:r>
            <a:r>
              <a:rPr lang="en-US" dirty="0"/>
              <a:t>y </a:t>
            </a:r>
          </a:p>
          <a:p>
            <a:pPr lvl="1"/>
            <a:r>
              <a:rPr lang="en-US" dirty="0"/>
              <a:t>Higher order polynomial functions could fit more complex surfaces to sample points </a:t>
            </a:r>
          </a:p>
          <a:p>
            <a:pPr lvl="2"/>
            <a:r>
              <a:rPr lang="en-US" dirty="0"/>
              <a:t>Z = 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x + b</a:t>
            </a:r>
            <a:r>
              <a:rPr lang="en-US" baseline="-25000" dirty="0"/>
              <a:t>2</a:t>
            </a:r>
            <a:r>
              <a:rPr lang="en-US" dirty="0"/>
              <a:t>y + b</a:t>
            </a:r>
            <a:r>
              <a:rPr lang="en-US" baseline="-25000" dirty="0"/>
              <a:t>3</a:t>
            </a:r>
            <a:r>
              <a:rPr lang="en-US" dirty="0"/>
              <a:t>xy + b</a:t>
            </a:r>
            <a:r>
              <a:rPr lang="en-US" baseline="-25000" dirty="0"/>
              <a:t>4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+ b</a:t>
            </a:r>
            <a:r>
              <a:rPr lang="en-US" baseline="-25000" dirty="0"/>
              <a:t>5</a:t>
            </a:r>
            <a:r>
              <a:rPr lang="en-US" dirty="0"/>
              <a:t>y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Other forms of the functions </a:t>
            </a:r>
          </a:p>
          <a:p>
            <a:pPr lvl="2"/>
            <a:r>
              <a:rPr lang="en-US" dirty="0"/>
              <a:t>Whether the surface passes the sample points</a:t>
            </a:r>
          </a:p>
        </p:txBody>
      </p:sp>
    </p:spTree>
    <p:extLst>
      <p:ext uri="{BB962C8B-B14F-4D97-AF65-F5344CB8AC3E}">
        <p14:creationId xmlns:p14="http://schemas.microsoft.com/office/powerpoint/2010/main" val="3407870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633</Words>
  <Application>Microsoft Office PowerPoint</Application>
  <PresentationFormat>Widescreen</PresentationFormat>
  <Paragraphs>72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Robustness and Resistance</vt:lpstr>
      <vt:lpstr>ArcGIS Interpolation methods</vt:lpstr>
      <vt:lpstr>Spatial Interpolation</vt:lpstr>
      <vt:lpstr>Interpolation and the First Law of Geography</vt:lpstr>
      <vt:lpstr>PowerPoint Presentation</vt:lpstr>
      <vt:lpstr>Global Interpolation Methods</vt:lpstr>
      <vt:lpstr>PowerPoint Presentation</vt:lpstr>
      <vt:lpstr>PowerPoint Presentation</vt:lpstr>
      <vt:lpstr>PowerPoint Presentation</vt:lpstr>
      <vt:lpstr>Local Interpolation Methods</vt:lpstr>
      <vt:lpstr>PowerPoint Presentation</vt:lpstr>
      <vt:lpstr>PowerPoint Presentation</vt:lpstr>
      <vt:lpstr>PowerPoint Presentation</vt:lpstr>
      <vt:lpstr>PowerPoint Presentation</vt:lpstr>
      <vt:lpstr>How to Quantify the Similarity (or difference) in Space</vt:lpstr>
      <vt:lpstr>Statistical interpolation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Coll</dc:creator>
  <cp:lastModifiedBy>Jim Coll</cp:lastModifiedBy>
  <cp:revision>26</cp:revision>
  <dcterms:created xsi:type="dcterms:W3CDTF">2018-04-02T21:29:55Z</dcterms:created>
  <dcterms:modified xsi:type="dcterms:W3CDTF">2018-04-03T15:28:38Z</dcterms:modified>
</cp:coreProperties>
</file>